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0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8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4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2365-E176-4BEC-988E-F6377A664C2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E048-374D-4FDB-8287-C952945E5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902" y="1356437"/>
            <a:ext cx="4870580" cy="21146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the rescue of Copenhagen Interpretation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4070" y="3918007"/>
            <a:ext cx="4068147" cy="1942466"/>
          </a:xfrm>
        </p:spPr>
        <p:txBody>
          <a:bodyPr>
            <a:normAutofit/>
          </a:bodyPr>
          <a:lstStyle/>
          <a:p>
            <a:r>
              <a:rPr lang="en-US" dirty="0" smtClean="0"/>
              <a:t>Igor </a:t>
            </a:r>
            <a:r>
              <a:rPr lang="en-US" dirty="0" err="1" smtClean="0"/>
              <a:t>Salom</a:t>
            </a:r>
            <a:endParaRPr lang="en-US" dirty="0" smtClean="0"/>
          </a:p>
          <a:p>
            <a:r>
              <a:rPr lang="en-US" dirty="0" smtClean="0"/>
              <a:t>Institute of Physics, Belgrade</a:t>
            </a:r>
          </a:p>
          <a:p>
            <a:endParaRPr lang="en-US" dirty="0"/>
          </a:p>
          <a:p>
            <a:r>
              <a:rPr lang="en-US" dirty="0"/>
              <a:t>arXiv:1809.01746 [quant-</a:t>
            </a:r>
            <a:r>
              <a:rPr lang="en-US" dirty="0" err="1"/>
              <a:t>ph</a:t>
            </a:r>
            <a:r>
              <a:rPr lang="en-US" dirty="0"/>
              <a:t>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6" y="1188487"/>
            <a:ext cx="3332716" cy="47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device -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6801"/>
            <a:ext cx="7886700" cy="4351338"/>
          </a:xfrm>
        </p:spPr>
        <p:txBody>
          <a:bodyPr/>
          <a:lstStyle/>
          <a:p>
            <a:r>
              <a:rPr lang="en-US" dirty="0" smtClean="0"/>
              <a:t>At which point the paradox then arises!?</a:t>
            </a:r>
          </a:p>
          <a:p>
            <a:r>
              <a:rPr lang="en-US" dirty="0" smtClean="0"/>
              <a:t>Bauman at all: "thinking </a:t>
            </a:r>
            <a:r>
              <a:rPr lang="en-US" dirty="0"/>
              <a:t>(or computing) </a:t>
            </a:r>
            <a:r>
              <a:rPr lang="en-US" dirty="0" smtClean="0"/>
              <a:t>entity“, capable to calculate W- probability?</a:t>
            </a:r>
          </a:p>
          <a:p>
            <a:r>
              <a:rPr lang="en-US" dirty="0" smtClean="0"/>
              <a:t>Only objective input – was there any objective measurement = always “true” =&gt; constant output</a:t>
            </a:r>
          </a:p>
          <a:p>
            <a:r>
              <a:rPr lang="en-US" dirty="0" smtClean="0"/>
              <a:t>=&gt; “computing entity” per se, does not introduce any paradox!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4057" y="1262035"/>
            <a:ext cx="5119396" cy="9835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Computing: algorithm that performs a "calculation", which is in turn a "process that transforms one or more inputs into one or more results".</a:t>
            </a:r>
          </a:p>
        </p:txBody>
      </p:sp>
    </p:spTree>
    <p:extLst>
      <p:ext uri="{BB962C8B-B14F-4D97-AF65-F5344CB8AC3E}">
        <p14:creationId xmlns:p14="http://schemas.microsoft.com/office/powerpoint/2010/main" val="20979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measurement device?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no new physics, a human device must yield the same “no W-” result.</a:t>
            </a:r>
          </a:p>
          <a:p>
            <a:r>
              <a:rPr lang="en-US" dirty="0" smtClean="0"/>
              <a:t>There is nothing “objectively” paradoxical</a:t>
            </a:r>
          </a:p>
          <a:p>
            <a:r>
              <a:rPr lang="en-US" dirty="0" smtClean="0"/>
              <a:t>Yet, the paradox is there, but ONLY when we consider what the “human device friend” SUBJECTIVELY experiences!</a:t>
            </a:r>
          </a:p>
          <a:p>
            <a:r>
              <a:rPr lang="en-US" dirty="0" smtClean="0"/>
              <a:t>If he </a:t>
            </a:r>
            <a:r>
              <a:rPr lang="en-US" i="1" dirty="0" smtClean="0"/>
              <a:t>experiences</a:t>
            </a:r>
            <a:r>
              <a:rPr lang="en-US" dirty="0" smtClean="0"/>
              <a:t> a single outcome, then he is entitled to apply the collapse postulate!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86142" cy="1325563"/>
          </a:xfrm>
        </p:spPr>
        <p:txBody>
          <a:bodyPr/>
          <a:lstStyle/>
          <a:p>
            <a:r>
              <a:rPr lang="en-US" smtClean="0"/>
              <a:t>Human friend, Wigner 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35905" cy="4631159"/>
          </a:xfrm>
        </p:spPr>
        <p:txBody>
          <a:bodyPr>
            <a:normAutofit/>
          </a:bodyPr>
          <a:lstStyle/>
          <a:p>
            <a:r>
              <a:rPr lang="en-US" dirty="0" smtClean="0"/>
              <a:t>Initially:</a:t>
            </a:r>
          </a:p>
          <a:p>
            <a:r>
              <a:rPr lang="en-US" dirty="0" smtClean="0"/>
              <a:t>Spin measurement at t</a:t>
            </a:r>
            <a:r>
              <a:rPr lang="en-US" baseline="-25000" dirty="0" smtClean="0"/>
              <a:t>1</a:t>
            </a:r>
            <a:r>
              <a:rPr lang="en-US" dirty="0" smtClean="0"/>
              <a:t>:</a:t>
            </a:r>
          </a:p>
          <a:p>
            <a:r>
              <a:rPr lang="en-US" dirty="0" smtClean="0"/>
              <a:t>At t</a:t>
            </a:r>
            <a:r>
              <a:rPr lang="en-US" baseline="-25000" dirty="0" smtClean="0"/>
              <a:t>2</a:t>
            </a:r>
            <a:r>
              <a:rPr lang="en-US" dirty="0" smtClean="0"/>
              <a:t> the state is:</a:t>
            </a:r>
          </a:p>
          <a:p>
            <a:r>
              <a:rPr lang="en-US" dirty="0" smtClean="0"/>
              <a:t>Wigner performs interference measurement in basis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obtains W+ with certainty.</a:t>
            </a:r>
          </a:p>
          <a:p>
            <a:r>
              <a:rPr lang="en-US" dirty="0" smtClean="0"/>
              <a:t>At some t</a:t>
            </a:r>
            <a:r>
              <a:rPr lang="en-US" baseline="-25000" dirty="0" smtClean="0"/>
              <a:t>3</a:t>
            </a:r>
            <a:r>
              <a:rPr lang="en-US" dirty="0" smtClean="0"/>
              <a:t> friend “</a:t>
            </a:r>
            <a:r>
              <a:rPr lang="en-US" dirty="0" err="1" smtClean="0"/>
              <a:t>decoheres</a:t>
            </a:r>
            <a:r>
              <a:rPr lang="en-US" dirty="0" smtClean="0"/>
              <a:t>” into either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63" y="1693351"/>
            <a:ext cx="3378070" cy="744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6449" y="2194305"/>
            <a:ext cx="4222588" cy="77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0573" y="2713016"/>
            <a:ext cx="4212097" cy="750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501" y="3895665"/>
            <a:ext cx="5098578" cy="403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20986" y="4299483"/>
            <a:ext cx="4508483" cy="459129"/>
            <a:chOff x="656448" y="4257675"/>
            <a:chExt cx="8260896" cy="781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8444" y="4257675"/>
              <a:ext cx="6438900" cy="7810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448" y="4316282"/>
              <a:ext cx="1809750" cy="67627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50" y="5917544"/>
            <a:ext cx="2372210" cy="461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332" y="5933899"/>
            <a:ext cx="2378277" cy="44289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6064898" y="5268686"/>
            <a:ext cx="734008" cy="6904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28865" y="5194041"/>
            <a:ext cx="3502090" cy="771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2295" y="3837990"/>
            <a:ext cx="212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Unitarity</a:t>
            </a:r>
            <a:r>
              <a:rPr lang="en-US" dirty="0" smtClean="0">
                <a:solidFill>
                  <a:srgbClr val="FF0000"/>
                </a:solidFill>
              </a:rPr>
              <a:t> respecting interpretations find: 1) W+; 2) friend will remember seeing single outcome at t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decided at t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43072" cy="1325563"/>
          </a:xfrm>
        </p:spPr>
        <p:txBody>
          <a:bodyPr/>
          <a:lstStyle/>
          <a:p>
            <a:r>
              <a:rPr lang="en-US"/>
              <a:t>Human friend, </a:t>
            </a:r>
            <a:r>
              <a:rPr lang="en-US" smtClean="0"/>
              <a:t>friend’s 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88" y="1527044"/>
            <a:ext cx="7980395" cy="48488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Interference measurement did not alter the state</a:t>
            </a:r>
          </a:p>
          <a:p>
            <a:r>
              <a:rPr lang="en-US" dirty="0" smtClean="0"/>
              <a:t>Friend retells of a single outcome and concludes there must have been a collapse</a:t>
            </a:r>
          </a:p>
          <a:p>
            <a:r>
              <a:rPr lang="en-US" dirty="0" smtClean="0"/>
              <a:t>He is confused by “no W-” outcome!</a:t>
            </a:r>
          </a:p>
          <a:p>
            <a:r>
              <a:rPr lang="en-US" dirty="0" smtClean="0"/>
              <a:t>His confusion in </a:t>
            </a:r>
            <a:r>
              <a:rPr lang="en-US" i="1" dirty="0" smtClean="0"/>
              <a:t>predicted</a:t>
            </a:r>
            <a:r>
              <a:rPr lang="en-US" dirty="0" smtClean="0"/>
              <a:t> by </a:t>
            </a:r>
            <a:r>
              <a:rPr lang="en-US" dirty="0" err="1" smtClean="0"/>
              <a:t>unitarity</a:t>
            </a:r>
            <a:r>
              <a:rPr lang="en-US" dirty="0" smtClean="0"/>
              <a:t> of QM!!!</a:t>
            </a:r>
          </a:p>
          <a:p>
            <a:r>
              <a:rPr lang="en-US" dirty="0" smtClean="0"/>
              <a:t>His memory was decided at t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Paradox: what did he perceive in </a:t>
            </a:r>
            <a:r>
              <a:rPr lang="en-US" i="1" dirty="0" smtClean="0"/>
              <a:t>the other, </a:t>
            </a:r>
            <a:r>
              <a:rPr lang="en-US" dirty="0" smtClean="0"/>
              <a:t>forgotten subjective experience between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!?</a:t>
            </a:r>
          </a:p>
          <a:p>
            <a:r>
              <a:rPr lang="en-US" dirty="0" smtClean="0"/>
              <a:t>Perceiving a single outcome about spin at t</a:t>
            </a:r>
            <a:r>
              <a:rPr lang="en-US" baseline="-25000" dirty="0" smtClean="0"/>
              <a:t>1</a:t>
            </a:r>
            <a:r>
              <a:rPr lang="en-US" dirty="0" smtClean="0"/>
              <a:t> is contradicting with “no W-” (e.g. collapse now, sharp values of non-commuting observables)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148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25" y="259379"/>
            <a:ext cx="4509407" cy="1325563"/>
          </a:xfrm>
        </p:spPr>
        <p:txBody>
          <a:bodyPr/>
          <a:lstStyle/>
          <a:p>
            <a:r>
              <a:rPr lang="en-US" dirty="0" smtClean="0"/>
              <a:t>You must pick!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3" b="2243"/>
          <a:stretch/>
        </p:blipFill>
        <p:spPr>
          <a:xfrm>
            <a:off x="795143" y="0"/>
            <a:ext cx="2134669" cy="19967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16" y="1800744"/>
            <a:ext cx="8254094" cy="46871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Available (standard) explanations: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Mechanical collapse (“yes W-“, many sub-variants)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Many-world (no collapse, two friends see two outcomes)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DBB (no collapse, “MW with pointer”)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QBist</a:t>
            </a:r>
            <a:r>
              <a:rPr lang="en-US" dirty="0" smtClean="0"/>
              <a:t> (agnostic, QM cannot “pierce other’s experience”)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Rovelli</a:t>
            </a:r>
            <a:r>
              <a:rPr lang="en-US" dirty="0" smtClean="0"/>
              <a:t>, </a:t>
            </a:r>
            <a:r>
              <a:rPr lang="en-US" dirty="0" err="1" smtClean="0"/>
              <a:t>Brukner</a:t>
            </a:r>
            <a:r>
              <a:rPr lang="en-US" dirty="0" smtClean="0"/>
              <a:t> (“no facts of the world”)</a:t>
            </a:r>
          </a:p>
          <a:p>
            <a:r>
              <a:rPr lang="en-US" dirty="0" err="1" smtClean="0"/>
              <a:t>Brukner</a:t>
            </a:r>
            <a:r>
              <a:rPr lang="en-US" dirty="0" smtClean="0"/>
              <a:t> claims the only way to save CI, even formulates a no-go theorem</a:t>
            </a:r>
          </a:p>
          <a:p>
            <a:r>
              <a:rPr lang="en-US" dirty="0" smtClean="0"/>
              <a:t>Yet…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3826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There is simply no friend’s subjective experience in between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, from Wigner’s point!</a:t>
            </a:r>
          </a:p>
          <a:p>
            <a:r>
              <a:rPr lang="en-US" dirty="0" smtClean="0"/>
              <a:t>Indeed, there is no any trace in the universe that such experience existed:</a:t>
            </a:r>
          </a:p>
          <a:p>
            <a:pPr lvl="1"/>
            <a:r>
              <a:rPr lang="en-US" dirty="0" smtClean="0"/>
              <a:t>the one recounted by the friend was decided at t</a:t>
            </a:r>
            <a:r>
              <a:rPr lang="en-US" baseline="-25000" dirty="0" smtClean="0"/>
              <a:t>3</a:t>
            </a:r>
          </a:p>
          <a:p>
            <a:pPr lvl="1"/>
            <a:r>
              <a:rPr lang="en-US" dirty="0" smtClean="0"/>
              <a:t>if there was any memory before, it would have been erased</a:t>
            </a:r>
          </a:p>
          <a:p>
            <a:pPr lvl="1"/>
            <a:r>
              <a:rPr lang="en-US" dirty="0" smtClean="0"/>
              <a:t>if he signaled the result, it would have collapsed the w.f.</a:t>
            </a:r>
          </a:p>
          <a:p>
            <a:r>
              <a:rPr lang="en-US" dirty="0" smtClean="0"/>
              <a:t>Why insisting on existence of something that left no trace/proof of existence?!</a:t>
            </a:r>
          </a:p>
          <a:p>
            <a:r>
              <a:rPr lang="en-US" dirty="0" smtClean="0"/>
              <a:t>Especially when it causes contradictions!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subjective experience at 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91" y="1570588"/>
            <a:ext cx="800527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Option overlooked due to tacit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subjective perception is a mere </a:t>
            </a:r>
            <a:r>
              <a:rPr lang="en-US" i="1" dirty="0"/>
              <a:t>product</a:t>
            </a:r>
            <a:r>
              <a:rPr lang="en-US" dirty="0"/>
              <a:t> of </a:t>
            </a:r>
            <a:r>
              <a:rPr lang="en-US" dirty="0" smtClean="0"/>
              <a:t>brain functioning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experience must also emerge </a:t>
            </a:r>
            <a:r>
              <a:rPr lang="en-US" dirty="0" smtClean="0"/>
              <a:t>from a </a:t>
            </a:r>
            <a:r>
              <a:rPr lang="en-US" dirty="0"/>
              <a:t>"potential" state of a </a:t>
            </a:r>
            <a:r>
              <a:rPr lang="en-US" dirty="0" smtClean="0"/>
              <a:t>brain</a:t>
            </a:r>
          </a:p>
          <a:p>
            <a:r>
              <a:rPr lang="en-US" dirty="0" smtClean="0"/>
              <a:t>None of these is generally accepted in cognitive science, even less proved (2. is denied even by DBB)</a:t>
            </a:r>
          </a:p>
          <a:p>
            <a:r>
              <a:rPr lang="en-US" dirty="0" smtClean="0"/>
              <a:t>Only correlation of the subj. experience and brain functioning is beyond doubt</a:t>
            </a:r>
          </a:p>
          <a:p>
            <a:r>
              <a:rPr lang="en-US" dirty="0" smtClean="0"/>
              <a:t>There is no any paradox without these assumptions!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Then, what the friend perceives?!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Multiple possible answers: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 smtClean="0"/>
              <a:t>collapse causes consciousness</a:t>
            </a:r>
            <a:r>
              <a:rPr lang="en-US" dirty="0" smtClean="0"/>
              <a:t>”: the friend’s consciousness only becomes existent at t3 (</a:t>
            </a:r>
            <a:r>
              <a:rPr lang="en-US" dirty="0"/>
              <a:t>from Wigner’s </a:t>
            </a:r>
            <a:r>
              <a:rPr lang="en-US" dirty="0" smtClean="0"/>
              <a:t>viewpoint). At that moment the friends “lives through” all events from t</a:t>
            </a:r>
            <a:r>
              <a:rPr lang="en-US" baseline="-25000" dirty="0" smtClean="0"/>
              <a:t>0</a:t>
            </a:r>
            <a:r>
              <a:rPr lang="en-US" dirty="0" smtClean="0"/>
              <a:t> to t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 smtClean="0"/>
              <a:t>no objective consciousness</a:t>
            </a:r>
            <a:r>
              <a:rPr lang="en-US" dirty="0" smtClean="0"/>
              <a:t>”: there is never friend’s subj. experience for Wigner. Related to “other minds” problem.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 smtClean="0"/>
              <a:t>perception of future</a:t>
            </a:r>
            <a:r>
              <a:rPr lang="en-US" dirty="0" smtClean="0"/>
              <a:t>”: Wigner can attribute concurrent experience to the friend, only of outcome defined at future moment t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  <a:r>
              <a:rPr lang="en-US" dirty="0"/>
              <a:t>Y</a:t>
            </a:r>
            <a:r>
              <a:rPr lang="en-US" dirty="0" smtClean="0"/>
              <a:t>et, apparently no contradictions.</a:t>
            </a:r>
            <a:endParaRPr lang="en-US" dirty="0"/>
          </a:p>
          <a:p>
            <a:r>
              <a:rPr lang="en-US" dirty="0" smtClean="0"/>
              <a:t>Variants 1 and 3 assume drastic temporal relativity of the subjective experience. Possibly, they are the same!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collapse is subjective!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Stick to CI postulates and everything is fine:</a:t>
            </a:r>
          </a:p>
          <a:p>
            <a:r>
              <a:rPr lang="en-US" dirty="0" smtClean="0"/>
              <a:t>The friend must not attribute collapse to prediction of Wigner’s outcomes!</a:t>
            </a:r>
          </a:p>
          <a:p>
            <a:r>
              <a:rPr lang="en-US" dirty="0" smtClean="0"/>
              <a:t>He can apply collapse when predicting his experiences!</a:t>
            </a:r>
          </a:p>
          <a:p>
            <a:r>
              <a:rPr lang="en-US" dirty="0" smtClean="0"/>
              <a:t>This way – no conflict at all, all predictions correct</a:t>
            </a:r>
          </a:p>
          <a:p>
            <a:r>
              <a:rPr lang="en-US" dirty="0"/>
              <a:t>Avoiding “double” experiences</a:t>
            </a:r>
          </a:p>
          <a:p>
            <a:r>
              <a:rPr lang="en-US" dirty="0" smtClean="0"/>
              <a:t>There are “facts of the world” – union of subjectively perceived outcomes.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5841" y="435428"/>
            <a:ext cx="4960069" cy="113013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Thus, all three proposed explanations can be seen as “sub-interpretations” of CI (with subjective collapse)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objections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friend communicates with Wigner while in the box?</a:t>
            </a:r>
          </a:p>
          <a:p>
            <a:pPr marL="457200" lvl="1" indent="0">
              <a:buNone/>
            </a:pPr>
            <a:r>
              <a:rPr lang="en-US" dirty="0" smtClean="0"/>
              <a:t>-  no problem in any of the sub-interpretations</a:t>
            </a:r>
          </a:p>
          <a:p>
            <a:endParaRPr lang="en-US" dirty="0" smtClean="0"/>
          </a:p>
          <a:p>
            <a:r>
              <a:rPr lang="en-US" dirty="0" smtClean="0"/>
              <a:t>Whose experiment it is and whose perspective is appropriate?</a:t>
            </a:r>
          </a:p>
          <a:p>
            <a:pPr lvl="1">
              <a:buFontTx/>
              <a:buChar char="-"/>
            </a:pPr>
            <a:r>
              <a:rPr lang="en-US" dirty="0" smtClean="0"/>
              <a:t>actually, there is a symmetry thanks to the “other minds” problem</a:t>
            </a:r>
          </a:p>
          <a:p>
            <a:pPr lvl="1">
              <a:buFontTx/>
              <a:buChar char="-"/>
            </a:pPr>
            <a:r>
              <a:rPr lang="en-US" dirty="0" smtClean="0"/>
              <a:t>movie analogy</a:t>
            </a:r>
          </a:p>
          <a:p>
            <a:r>
              <a:rPr lang="en-US" dirty="0" smtClean="0"/>
              <a:t>For more details, read the </a:t>
            </a:r>
            <a:r>
              <a:rPr lang="en-US" dirty="0" err="1" smtClean="0"/>
              <a:t>arXiv</a:t>
            </a:r>
            <a:r>
              <a:rPr lang="en-US" dirty="0" smtClean="0"/>
              <a:t>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the fuss…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129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D. </a:t>
            </a:r>
            <a:r>
              <a:rPr lang="en-US" dirty="0" err="1"/>
              <a:t>Frauchiger</a:t>
            </a:r>
            <a:r>
              <a:rPr lang="en-US" dirty="0"/>
              <a:t> and R. Renner, </a:t>
            </a:r>
            <a:r>
              <a:rPr lang="en-US" sz="3200" b="1" dirty="0"/>
              <a:t>Single-world </a:t>
            </a:r>
            <a:r>
              <a:rPr lang="en-US" sz="3200" b="1" dirty="0" smtClean="0"/>
              <a:t>interpretations </a:t>
            </a:r>
            <a:r>
              <a:rPr lang="en-US" sz="3200" b="1" dirty="0"/>
              <a:t>of quantum theory cannot be </a:t>
            </a:r>
            <a:r>
              <a:rPr lang="en-US" sz="3200" b="1" dirty="0" smtClean="0"/>
              <a:t>self-consistent</a:t>
            </a:r>
            <a:r>
              <a:rPr lang="en-US" dirty="0" smtClean="0"/>
              <a:t>, arXiv:1604.07422</a:t>
            </a:r>
            <a:endParaRPr lang="en-US" dirty="0" smtClean="0"/>
          </a:p>
          <a:p>
            <a:r>
              <a:rPr lang="en-US" dirty="0" smtClean="0"/>
              <a:t>Replies ensued:</a:t>
            </a:r>
          </a:p>
          <a:p>
            <a:pPr lvl="1"/>
            <a:r>
              <a:rPr lang="en-US" dirty="0"/>
              <a:t>V. Baumann, A. Hansen and S. </a:t>
            </a:r>
            <a:r>
              <a:rPr lang="en-US" dirty="0" smtClean="0"/>
              <a:t>Wolf,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arXiv:1611.0111</a:t>
            </a:r>
          </a:p>
          <a:p>
            <a:pPr lvl="1"/>
            <a:r>
              <a:rPr lang="en-US" dirty="0"/>
              <a:t>V. Baumann and S. Wolf,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arXiv:1710.07212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A. </a:t>
            </a:r>
            <a:r>
              <a:rPr lang="en-US" dirty="0" err="1"/>
              <a:t>Sudbery</a:t>
            </a:r>
            <a:r>
              <a:rPr lang="en-US" dirty="0"/>
              <a:t>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arXiv:1608.05873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865845" y="3035559"/>
            <a:ext cx="180392" cy="1561323"/>
          </a:xfrm>
          <a:prstGeom prst="rightBrace">
            <a:avLst>
              <a:gd name="adj1" fmla="val 6005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866" y="3222171"/>
            <a:ext cx="274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MW is ok, so is “mechanical-collapse”, but nothing else: “subjective-collapse” is inconsistent!</a:t>
            </a:r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539412" y="4851919"/>
            <a:ext cx="258147" cy="1035699"/>
          </a:xfrm>
          <a:prstGeom prst="rightBrace">
            <a:avLst>
              <a:gd name="adj1" fmla="val 6005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9619" y="5184478"/>
            <a:ext cx="393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DBB  single-world variant is also ok!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3164"/>
            <a:ext cx="7886700" cy="4763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Same objective predictions (formalism) as with MW, </a:t>
            </a:r>
            <a:r>
              <a:rPr lang="en-US" dirty="0" err="1" smtClean="0"/>
              <a:t>QBism</a:t>
            </a:r>
            <a:r>
              <a:rPr lang="en-US" dirty="0" smtClean="0"/>
              <a:t>, DBB, </a:t>
            </a:r>
            <a:r>
              <a:rPr lang="en-US" dirty="0" err="1" smtClean="0"/>
              <a:t>Rovelli</a:t>
            </a:r>
            <a:r>
              <a:rPr lang="en-US" dirty="0" smtClean="0"/>
              <a:t>, </a:t>
            </a:r>
            <a:r>
              <a:rPr lang="en-US" dirty="0" err="1" smtClean="0"/>
              <a:t>Brukner</a:t>
            </a:r>
            <a:r>
              <a:rPr lang="en-US" dirty="0" smtClean="0"/>
              <a:t>, CI,...</a:t>
            </a:r>
          </a:p>
          <a:p>
            <a:r>
              <a:rPr lang="en-US" dirty="0" smtClean="0"/>
              <a:t>Differences:</a:t>
            </a:r>
          </a:p>
          <a:p>
            <a:pPr lvl="1">
              <a:buFontTx/>
              <a:buChar char="-"/>
            </a:pPr>
            <a:r>
              <a:rPr lang="en-US" dirty="0" err="1" smtClean="0"/>
              <a:t>Rovelli</a:t>
            </a:r>
            <a:r>
              <a:rPr lang="en-US" dirty="0" smtClean="0"/>
              <a:t>/</a:t>
            </a:r>
            <a:r>
              <a:rPr lang="en-US" dirty="0" err="1" smtClean="0"/>
              <a:t>Brukner</a:t>
            </a:r>
            <a:r>
              <a:rPr lang="en-US" dirty="0" smtClean="0"/>
              <a:t>: no flip in friend’s experience, there are “facts of the world”</a:t>
            </a:r>
          </a:p>
          <a:p>
            <a:pPr lvl="1">
              <a:buFontTx/>
              <a:buChar char="-"/>
            </a:pPr>
            <a:r>
              <a:rPr lang="en-US" dirty="0" err="1" smtClean="0"/>
              <a:t>Qbism</a:t>
            </a:r>
            <a:r>
              <a:rPr lang="en-US" dirty="0" smtClean="0"/>
              <a:t>: “no objective consciousness” view is similar, here a feature of subj. experience, not inability of QM</a:t>
            </a:r>
          </a:p>
          <a:p>
            <a:pPr lvl="1">
              <a:buFontTx/>
              <a:buChar char="-"/>
            </a:pPr>
            <a:r>
              <a:rPr lang="en-US" dirty="0" smtClean="0"/>
              <a:t>MW: there is NO need to keep all terms of the w.f. forever – w.f. is only tool for calculating probability of next reality, and does not have ontic existence per se (e.g. terms that are irrelevant do not exist).</a:t>
            </a:r>
          </a:p>
          <a:p>
            <a:pPr lvl="1">
              <a:buFontTx/>
              <a:buChar char="-"/>
            </a:pPr>
            <a:r>
              <a:rPr lang="en-US" dirty="0" smtClean="0"/>
              <a:t>Wheeler: </a:t>
            </a:r>
            <a:r>
              <a:rPr lang="en-US" dirty="0"/>
              <a:t>similarities with “each elementary quantum phenomenon is </a:t>
            </a:r>
            <a:r>
              <a:rPr lang="en-US" dirty="0" smtClean="0"/>
              <a:t>an elementary </a:t>
            </a:r>
            <a:r>
              <a:rPr lang="en-US" dirty="0"/>
              <a:t>act of fact creation” and </a:t>
            </a:r>
            <a:r>
              <a:rPr lang="en-US" dirty="0" smtClean="0"/>
              <a:t>“the observations of </a:t>
            </a:r>
            <a:r>
              <a:rPr lang="en-US" dirty="0"/>
              <a:t>all the participators, past, present and future, join </a:t>
            </a:r>
            <a:r>
              <a:rPr lang="en-US" dirty="0" smtClean="0"/>
              <a:t>together </a:t>
            </a:r>
            <a:r>
              <a:rPr lang="en-US" dirty="0"/>
              <a:t>to </a:t>
            </a:r>
            <a:r>
              <a:rPr lang="en-US" dirty="0" smtClean="0"/>
              <a:t>define </a:t>
            </a:r>
            <a:r>
              <a:rPr lang="en-US" dirty="0"/>
              <a:t>what we call </a:t>
            </a:r>
            <a:r>
              <a:rPr lang="en-US" dirty="0" smtClean="0"/>
              <a:t>reality”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root of WF paradox is inseparable from the problem of subj. experience (motive for Wigner himself)</a:t>
            </a:r>
          </a:p>
          <a:p>
            <a:r>
              <a:rPr lang="en-US" dirty="0" smtClean="0"/>
              <a:t>Importance of the “final </a:t>
            </a:r>
            <a:r>
              <a:rPr lang="en-US" dirty="0" err="1" smtClean="0"/>
              <a:t>decoherence</a:t>
            </a:r>
            <a:r>
              <a:rPr lang="en-US" dirty="0" smtClean="0"/>
              <a:t>” moment t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This led to CI with subjective collapse and 3 sub-interpretations</a:t>
            </a:r>
            <a:r>
              <a:rPr lang="en-US" dirty="0"/>
              <a:t>: "collapse causes consciousness", "no </a:t>
            </a:r>
            <a:r>
              <a:rPr lang="en-US" dirty="0" smtClean="0"/>
              <a:t>objective </a:t>
            </a:r>
            <a:r>
              <a:rPr lang="en-US" dirty="0"/>
              <a:t>consciousness" and "perception of future", </a:t>
            </a:r>
            <a:r>
              <a:rPr lang="en-US" dirty="0" smtClean="0"/>
              <a:t>while keeping “facts of the world”.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0482"/>
            <a:ext cx="78867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41" y="1694995"/>
            <a:ext cx="7886700" cy="49297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Proposed views depend on assumptions on consciousness, but so do all of the interpretations!</a:t>
            </a:r>
          </a:p>
          <a:p>
            <a:r>
              <a:rPr lang="en-US" dirty="0" smtClean="0"/>
              <a:t>WF relates interpretations of QM and interpretations of consciousness:</a:t>
            </a:r>
          </a:p>
          <a:p>
            <a:pPr lvl="1">
              <a:buFontTx/>
              <a:buChar char="-"/>
            </a:pPr>
            <a:r>
              <a:rPr lang="en-US" dirty="0" smtClean="0"/>
              <a:t>MW ↔ “strong emergent hypothesis”</a:t>
            </a:r>
          </a:p>
          <a:p>
            <a:pPr lvl="1">
              <a:buFontTx/>
              <a:buChar char="-"/>
            </a:pPr>
            <a:r>
              <a:rPr lang="en-US" dirty="0" smtClean="0"/>
              <a:t>DBB ↔ “week </a:t>
            </a:r>
            <a:r>
              <a:rPr lang="en-US" dirty="0"/>
              <a:t>emergent hypothesis</a:t>
            </a:r>
            <a:r>
              <a:rPr lang="en-US" dirty="0" smtClean="0"/>
              <a:t>”</a:t>
            </a:r>
          </a:p>
          <a:p>
            <a:pPr lvl="1">
              <a:buFontTx/>
              <a:buChar char="-"/>
            </a:pPr>
            <a:r>
              <a:rPr lang="en-US" dirty="0" err="1" smtClean="0"/>
              <a:t>Rovelli</a:t>
            </a:r>
            <a:r>
              <a:rPr lang="en-US" dirty="0" smtClean="0"/>
              <a:t>/</a:t>
            </a:r>
            <a:r>
              <a:rPr lang="en-US" dirty="0" err="1" smtClean="0"/>
              <a:t>Brukner</a:t>
            </a:r>
            <a:r>
              <a:rPr lang="en-US" dirty="0" smtClean="0"/>
              <a:t> </a:t>
            </a:r>
            <a:r>
              <a:rPr lang="en-US" dirty="0"/>
              <a:t>↔ </a:t>
            </a:r>
            <a:r>
              <a:rPr lang="en-US" dirty="0" smtClean="0"/>
              <a:t>“??? emergent hypothesis”</a:t>
            </a:r>
          </a:p>
          <a:p>
            <a:pPr lvl="1">
              <a:buFontTx/>
              <a:buChar char="-"/>
            </a:pPr>
            <a:r>
              <a:rPr lang="en-US" dirty="0" err="1" smtClean="0"/>
              <a:t>QBism</a:t>
            </a:r>
            <a:r>
              <a:rPr lang="en-US" dirty="0" smtClean="0"/>
              <a:t> </a:t>
            </a:r>
            <a:r>
              <a:rPr lang="en-US" dirty="0"/>
              <a:t>↔ </a:t>
            </a:r>
            <a:r>
              <a:rPr lang="en-US" dirty="0" smtClean="0"/>
              <a:t>agnostic in principle</a:t>
            </a:r>
          </a:p>
          <a:p>
            <a:pPr lvl="1">
              <a:buFontTx/>
              <a:buChar char="-"/>
            </a:pPr>
            <a:r>
              <a:rPr lang="en-US" dirty="0" smtClean="0"/>
              <a:t>“collapse causes consciousness”, “perception of future” ↔ time relative (agnostic/dualistic)</a:t>
            </a:r>
          </a:p>
          <a:p>
            <a:pPr lvl="1">
              <a:buFontTx/>
              <a:buChar char="-"/>
            </a:pPr>
            <a:r>
              <a:rPr lang="en-US" dirty="0" smtClean="0"/>
              <a:t>“no objective consciousness” ↔ extremely subjective</a:t>
            </a:r>
          </a:p>
          <a:p>
            <a:r>
              <a:rPr lang="en-US" dirty="0" smtClean="0"/>
              <a:t>No need for actual experiment</a:t>
            </a:r>
            <a:r>
              <a:rPr lang="en-US" smtClean="0"/>
              <a:t>, great </a:t>
            </a:r>
            <a:r>
              <a:rPr lang="en-US" dirty="0" smtClean="0"/>
              <a:t>theoretical importance!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94790" y="4024603"/>
            <a:ext cx="199053" cy="1667069"/>
          </a:xfrm>
          <a:prstGeom prst="leftBrace">
            <a:avLst>
              <a:gd name="adj1" fmla="val 2708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80865" y="4273420"/>
            <a:ext cx="144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Relying on “other minds” problem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38" y="268533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41652" cy="1339266"/>
          </a:xfrm>
        </p:spPr>
        <p:txBody>
          <a:bodyPr/>
          <a:lstStyle/>
          <a:p>
            <a:r>
              <a:rPr lang="en-US" smtClean="0"/>
              <a:t>But what with the “standard” QM?!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QM = ?</a:t>
            </a:r>
          </a:p>
          <a:p>
            <a:pPr marL="457200" lvl="1" indent="0">
              <a:buNone/>
            </a:pPr>
            <a:r>
              <a:rPr lang="en-US" dirty="0" smtClean="0"/>
              <a:t>- </a:t>
            </a:r>
            <a:r>
              <a:rPr lang="en-US" dirty="0"/>
              <a:t>If anything, it is the Copenhagen interpretation</a:t>
            </a:r>
          </a:p>
          <a:p>
            <a:r>
              <a:rPr lang="en-US" dirty="0" smtClean="0"/>
              <a:t>But what is the Copenhagen interpretation?</a:t>
            </a:r>
          </a:p>
          <a:p>
            <a:pPr lvl="1">
              <a:buFontTx/>
              <a:buChar char="-"/>
            </a:pPr>
            <a:r>
              <a:rPr lang="en-US" dirty="0" smtClean="0"/>
              <a:t>Whatever is, it certainly assumes: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unitary evolution of the system wave-function in </a:t>
            </a:r>
            <a:r>
              <a:rPr lang="en-US" dirty="0" smtClean="0"/>
              <a:t>between </a:t>
            </a:r>
            <a:r>
              <a:rPr lang="en-US" dirty="0"/>
              <a:t>of </a:t>
            </a:r>
            <a:r>
              <a:rPr lang="en-US" dirty="0" smtClean="0"/>
              <a:t>the measurements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wave-function collapses upon the </a:t>
            </a:r>
            <a:r>
              <a:rPr lang="en-US" dirty="0" smtClean="0"/>
              <a:t>measurement</a:t>
            </a:r>
          </a:p>
          <a:p>
            <a:r>
              <a:rPr lang="en-US" dirty="0" smtClean="0"/>
              <a:t>Nothing compatible is allowed, according to these authors, even </a:t>
            </a:r>
            <a:r>
              <a:rPr lang="en-US" dirty="0" err="1" smtClean="0"/>
              <a:t>Rovelli’s</a:t>
            </a:r>
            <a:r>
              <a:rPr lang="en-US" dirty="0" smtClean="0"/>
              <a:t>, </a:t>
            </a:r>
            <a:r>
              <a:rPr lang="en-US" dirty="0" err="1" smtClean="0"/>
              <a:t>Qbism</a:t>
            </a:r>
            <a:r>
              <a:rPr lang="en-US" dirty="0" smtClean="0"/>
              <a:t> and </a:t>
            </a:r>
            <a:r>
              <a:rPr lang="en-US" dirty="0" err="1" smtClean="0"/>
              <a:t>Brukner</a:t>
            </a:r>
            <a:r>
              <a:rPr lang="en-US" dirty="0" smtClean="0"/>
              <a:t> are dubious (possible “scientific contradiction”)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what is the argument?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all revolves around (extended) Wigner’s friend </a:t>
            </a:r>
            <a:r>
              <a:rPr lang="en-US" dirty="0" err="1" smtClean="0"/>
              <a:t>gedanken</a:t>
            </a:r>
            <a:r>
              <a:rPr lang="en-US" dirty="0" smtClean="0"/>
              <a:t> </a:t>
            </a:r>
            <a:r>
              <a:rPr lang="en-US" dirty="0" smtClean="0"/>
              <a:t>experiment: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2041" y="2667111"/>
            <a:ext cx="4883020" cy="1964692"/>
            <a:chOff x="622041" y="2667111"/>
            <a:chExt cx="4883020" cy="19646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041" y="2667111"/>
              <a:ext cx="4883020" cy="196469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1133716">
              <a:off x="3432504" y="3145123"/>
              <a:ext cx="1260951" cy="611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6" y="4691854"/>
            <a:ext cx="4883020" cy="19646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133716">
            <a:off x="3958129" y="5157425"/>
            <a:ext cx="1260951" cy="611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37649" y="6040016"/>
            <a:ext cx="229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Illustrations are courtesy of </a:t>
            </a:r>
            <a:r>
              <a:rPr lang="sr-Latn-RS" dirty="0" smtClean="0"/>
              <a:t>Č. Brukner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7478" y="2612571"/>
            <a:ext cx="8242040" cy="2058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79298" y="2730759"/>
            <a:ext cx="137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mtClean="0">
                <a:solidFill>
                  <a:srgbClr val="FF0000"/>
                </a:solidFill>
              </a:rPr>
              <a:t>One is actuall</a:t>
            </a:r>
            <a:r>
              <a:rPr lang="en-US" smtClean="0">
                <a:solidFill>
                  <a:srgbClr val="FF0000"/>
                </a:solidFill>
              </a:rPr>
              <a:t>y enough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Who’s the Wigner’s friend?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Essentially, (s)he is evolved (in every sense) Schrodinger’s cat in a less violent setup…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95" y="2848947"/>
            <a:ext cx="3376887" cy="3338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98" y="2687217"/>
            <a:ext cx="4170307" cy="36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paradox in a nutshell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527752"/>
            <a:ext cx="8351605" cy="4804623"/>
          </a:xfrm>
        </p:spPr>
        <p:txBody>
          <a:bodyPr>
            <a:noAutofit/>
          </a:bodyPr>
          <a:lstStyle/>
          <a:p>
            <a:r>
              <a:rPr lang="en-US" dirty="0" smtClean="0"/>
              <a:t>A spin ½ particle (system) and the friend are enclosed in an </a:t>
            </a:r>
            <a:r>
              <a:rPr lang="en-US" dirty="0"/>
              <a:t>i</a:t>
            </a:r>
            <a:r>
              <a:rPr lang="en-US" dirty="0" smtClean="0"/>
              <a:t>nformation-proof </a:t>
            </a:r>
            <a:r>
              <a:rPr lang="en-US" dirty="0" smtClean="0"/>
              <a:t>box, Wigner is outside</a:t>
            </a:r>
            <a:endParaRPr lang="en-US" dirty="0" smtClean="0"/>
          </a:p>
          <a:p>
            <a:r>
              <a:rPr lang="en-US" dirty="0" smtClean="0"/>
              <a:t>Spin is aligned with the x+ axis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the friend measures it along z direction, and then:</a:t>
            </a:r>
          </a:p>
          <a:p>
            <a:r>
              <a:rPr lang="en-US" dirty="0" smtClean="0"/>
              <a:t>The friend: the state is either                   or</a:t>
            </a:r>
          </a:p>
          <a:p>
            <a:r>
              <a:rPr lang="en-US" dirty="0" smtClean="0"/>
              <a:t>Wigner: the state must be</a:t>
            </a:r>
          </a:p>
          <a:p>
            <a:r>
              <a:rPr lang="en-US" dirty="0" smtClean="0"/>
              <a:t>Wigner then measures in basis (in principle he can):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53940" y="2682946"/>
            <a:ext cx="3667496" cy="1133982"/>
            <a:chOff x="1153886" y="4691854"/>
            <a:chExt cx="4883020" cy="1964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886" y="4691854"/>
              <a:ext cx="4883020" cy="196469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1133716">
              <a:off x="3958129" y="5157425"/>
              <a:ext cx="1260951" cy="611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" y="2832434"/>
            <a:ext cx="3389601" cy="1013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273" y="4469704"/>
            <a:ext cx="1396278" cy="459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727" b="6367"/>
          <a:stretch/>
        </p:blipFill>
        <p:spPr>
          <a:xfrm>
            <a:off x="6883837" y="4461164"/>
            <a:ext cx="1401747" cy="446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10410" r="478"/>
          <a:stretch/>
        </p:blipFill>
        <p:spPr>
          <a:xfrm>
            <a:off x="4641272" y="4988767"/>
            <a:ext cx="3588328" cy="462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42" y="5998416"/>
            <a:ext cx="5088295" cy="404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6005401"/>
            <a:ext cx="3314700" cy="3933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216" y="1001485"/>
            <a:ext cx="6618514" cy="10636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Can he get W- outcome? Who is right?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Who’s right?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42" y="1626572"/>
            <a:ext cx="8702350" cy="4680922"/>
          </a:xfrm>
        </p:spPr>
        <p:txBody>
          <a:bodyPr>
            <a:normAutofit/>
          </a:bodyPr>
          <a:lstStyle/>
          <a:p>
            <a:r>
              <a:rPr lang="en-US" dirty="0" smtClean="0"/>
              <a:t>To summarize these papers: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Wigner, if no collapse (relative state, MW, DBB)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friend, if collapse is objective-mechanical (GRW, Penrose)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Contradiction, if collapse is “subjective” (</a:t>
            </a:r>
            <a:r>
              <a:rPr lang="en-US" dirty="0" err="1" smtClean="0"/>
              <a:t>QBism</a:t>
            </a:r>
            <a:r>
              <a:rPr lang="en-US" dirty="0" smtClean="0"/>
              <a:t>, </a:t>
            </a:r>
            <a:r>
              <a:rPr lang="en-US" dirty="0" err="1" smtClean="0"/>
              <a:t>Rovelli</a:t>
            </a:r>
            <a:r>
              <a:rPr lang="en-US" dirty="0" smtClean="0"/>
              <a:t>???)</a:t>
            </a:r>
          </a:p>
          <a:p>
            <a:r>
              <a:rPr lang="en-US" dirty="0" smtClean="0"/>
              <a:t>This is “scientific contradiction” since the friend can communicate his prediction:</a:t>
            </a:r>
          </a:p>
          <a:p>
            <a:endParaRPr lang="en-US" dirty="0" smtClean="0"/>
          </a:p>
          <a:p>
            <a:r>
              <a:rPr lang="en-US" dirty="0" smtClean="0"/>
              <a:t>Thus, we must dismiss option 3!</a:t>
            </a:r>
          </a:p>
          <a:p>
            <a:r>
              <a:rPr lang="en-US" dirty="0" smtClean="0"/>
              <a:t>But where is the “standard QM”, i.e./e.g. Copenhagen interpretation, with postulates I and II?!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72131" y="1306286"/>
            <a:ext cx="522514" cy="858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800392" y="1349829"/>
            <a:ext cx="49763" cy="11258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9062" y="379444"/>
            <a:ext cx="137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Different predictions (formalisms)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66" y="3814775"/>
            <a:ext cx="3405673" cy="13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need a closer inspection!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87142"/>
          </a:xfrm>
        </p:spPr>
        <p:txBody>
          <a:bodyPr>
            <a:normAutofit/>
          </a:bodyPr>
          <a:lstStyle/>
          <a:p>
            <a:r>
              <a:rPr lang="en-US" dirty="0" smtClean="0"/>
              <a:t>Begin with a simpler case of a “photon friend”!</a:t>
            </a:r>
          </a:p>
          <a:p>
            <a:r>
              <a:rPr lang="en-US" dirty="0" smtClean="0"/>
              <a:t>At t</a:t>
            </a:r>
            <a:r>
              <a:rPr lang="en-US" baseline="-25000" dirty="0" smtClean="0"/>
              <a:t>0</a:t>
            </a:r>
            <a:r>
              <a:rPr lang="en-US" dirty="0" smtClean="0"/>
              <a:t>:</a:t>
            </a:r>
          </a:p>
          <a:p>
            <a:r>
              <a:rPr lang="en-US" dirty="0" smtClean="0"/>
              <a:t>At t</a:t>
            </a:r>
            <a:r>
              <a:rPr lang="en-US" baseline="-25000" dirty="0" smtClean="0"/>
              <a:t>1</a:t>
            </a:r>
            <a:r>
              <a:rPr lang="en-US" dirty="0" smtClean="0"/>
              <a:t> – spin measurement:</a:t>
            </a:r>
          </a:p>
          <a:p>
            <a:endParaRPr lang="en-US" dirty="0" smtClean="0"/>
          </a:p>
          <a:p>
            <a:r>
              <a:rPr lang="en-US" dirty="0"/>
              <a:t>At 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interference measurement in basis: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…obviously yields W+ outcome.</a:t>
            </a:r>
          </a:p>
          <a:p>
            <a:r>
              <a:rPr lang="en-US" dirty="0"/>
              <a:t>At 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hypothetical</a:t>
            </a:r>
            <a:r>
              <a:rPr lang="en-US" dirty="0"/>
              <a:t> H/V measurement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or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9191" y="2157192"/>
            <a:ext cx="4911401" cy="84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7298" y="3183558"/>
            <a:ext cx="3994757" cy="8430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732" y="4385444"/>
            <a:ext cx="8529124" cy="480955"/>
            <a:chOff x="220172" y="4926620"/>
            <a:chExt cx="8529124" cy="4809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172" y="4926620"/>
              <a:ext cx="2970605" cy="4809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9824" y="4950706"/>
              <a:ext cx="5539472" cy="40739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086" y="5967171"/>
            <a:ext cx="1065440" cy="424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971" y="5956058"/>
            <a:ext cx="1065439" cy="448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3216" y="994557"/>
            <a:ext cx="6618514" cy="10636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All agree – everything is fine, no paradoxes, experiment even practically feasible! 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132" cy="1325563"/>
          </a:xfrm>
        </p:spPr>
        <p:txBody>
          <a:bodyPr/>
          <a:lstStyle/>
          <a:p>
            <a:r>
              <a:rPr lang="en-US" dirty="0" smtClean="0"/>
              <a:t>Now, increase “friend”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“friend” is a few photons instead of one:</a:t>
            </a:r>
          </a:p>
          <a:p>
            <a:endParaRPr lang="en-US" dirty="0"/>
          </a:p>
          <a:p>
            <a:r>
              <a:rPr lang="en-US" dirty="0" smtClean="0"/>
              <a:t>Nothing is expected to change!</a:t>
            </a:r>
          </a:p>
          <a:p>
            <a:r>
              <a:rPr lang="en-US" dirty="0" smtClean="0"/>
              <a:t>As we further increase the complexity/size, mechanical-collapse models are expected to diverge in predictions (i.e. to predict nonzero W- probability), certainly long before a human friend</a:t>
            </a:r>
          </a:p>
          <a:p>
            <a:r>
              <a:rPr lang="en-US" dirty="0" smtClean="0"/>
              <a:t>Such models imply new physics and don’t comply with postulates I and II =&gt; we put them aside</a:t>
            </a:r>
          </a:p>
          <a:p>
            <a:r>
              <a:rPr lang="en-US" dirty="0" smtClean="0"/>
              <a:t>Otherwise, nothing should change, still no W- !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73294" y="2367731"/>
            <a:ext cx="6012933" cy="448921"/>
            <a:chOff x="851621" y="2430076"/>
            <a:chExt cx="6012933" cy="4489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9958" y="2434262"/>
              <a:ext cx="1065440" cy="42497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9115" y="2430076"/>
              <a:ext cx="1065439" cy="4489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621" y="2437968"/>
              <a:ext cx="1912361" cy="4173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5678" y="2433204"/>
              <a:ext cx="2053504" cy="4296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8941" y="2437534"/>
              <a:ext cx="288572" cy="354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8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9654</TotalTime>
  <Words>1685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To the rescue of Copenhagen Interpretation</vt:lpstr>
      <vt:lpstr>All the fuss…</vt:lpstr>
      <vt:lpstr>But what with the “standard” QM?!</vt:lpstr>
      <vt:lpstr>So what is the argument?</vt:lpstr>
      <vt:lpstr>Who’s the Wigner’s friend?</vt:lpstr>
      <vt:lpstr>The paradox in a nutshell</vt:lpstr>
      <vt:lpstr>Who’s right?</vt:lpstr>
      <vt:lpstr>We need a closer inspection!</vt:lpstr>
      <vt:lpstr>Now, increase “friend” complexity</vt:lpstr>
      <vt:lpstr>Computing device - friend</vt:lpstr>
      <vt:lpstr>Human measurement device?</vt:lpstr>
      <vt:lpstr>Human friend, Wigner perspective</vt:lpstr>
      <vt:lpstr>Human friend, friend’s perspective</vt:lpstr>
      <vt:lpstr>You must pick!</vt:lpstr>
      <vt:lpstr>Our proposal(s)</vt:lpstr>
      <vt:lpstr>No subjective experience at t1</vt:lpstr>
      <vt:lpstr>Then, what the friend perceives?!</vt:lpstr>
      <vt:lpstr>Subjective collapse is subjective!</vt:lpstr>
      <vt:lpstr>Possible objections</vt:lpstr>
      <vt:lpstr>Comparison with other views</vt:lpstr>
      <vt:lpstr>Conclusions</vt:lpstr>
      <vt:lpstr>Conclusions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the rescue of Copenhagen Interpretation</dc:title>
  <dc:creator>IgorVC</dc:creator>
  <cp:lastModifiedBy>IgorVC</cp:lastModifiedBy>
  <cp:revision>173</cp:revision>
  <dcterms:created xsi:type="dcterms:W3CDTF">2018-08-31T21:04:17Z</dcterms:created>
  <dcterms:modified xsi:type="dcterms:W3CDTF">2018-09-07T13:44:50Z</dcterms:modified>
</cp:coreProperties>
</file>